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8E4680-93B2-44CA-8E16-EE417E626C81}">
  <a:tblStyle styleId="{DC8E4680-93B2-44CA-8E16-EE417E626C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4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850fb78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850fb78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850fb781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850fb781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81e4f11c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81e4f11c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81e4f11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81e4f11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81e4f11c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81e4f11c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81e4f11c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81e4f11c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850fb781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850fb781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00" y="482575"/>
            <a:ext cx="3466749" cy="31830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867550" y="3052450"/>
            <a:ext cx="704400" cy="701700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241650" y="3052463"/>
            <a:ext cx="4929600" cy="701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143850" y="1703200"/>
            <a:ext cx="5027400" cy="11487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553462" y="1703213"/>
            <a:ext cx="1227900" cy="11487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F50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002035" y="4065138"/>
            <a:ext cx="317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959075" y="1754225"/>
            <a:ext cx="5326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BF9000"/>
                </a:solidFill>
              </a:rPr>
              <a:t>Trajectory Optimization for Shuttle Via Earth-Mars Cycler </a:t>
            </a:r>
            <a:endParaRPr sz="2800" b="1">
              <a:solidFill>
                <a:srgbClr val="BF9000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077375" y="3064738"/>
            <a:ext cx="5090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chemeClr val="lt1"/>
                </a:solidFill>
              </a:rPr>
              <a:t>Kyle Newlin, College of Engineering </a:t>
            </a:r>
            <a:endParaRPr sz="1600" b="1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chemeClr val="lt1"/>
                </a:solidFill>
              </a:rPr>
              <a:t>Dr. Davide Conte, Dept. of Aerospace Engineering</a:t>
            </a:r>
            <a:endParaRPr sz="1600" b="1" i="1">
              <a:solidFill>
                <a:schemeClr val="lt1"/>
              </a:solidFill>
            </a:endParaRPr>
          </a:p>
        </p:txBody>
      </p:sp>
      <p:pic>
        <p:nvPicPr>
          <p:cNvPr id="62" name="Google Shape;62;p13" descr="https://spacegrant.arizona.edu/sites/spacegrant.arizona.edu/files/about/logos/azsgc_logo_transparent_l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75" y="3758075"/>
            <a:ext cx="1047959" cy="12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descr="NASA Insignia Colo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2956" y="3858460"/>
            <a:ext cx="1206095" cy="120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6">
            <a:alphaModFix/>
          </a:blip>
          <a:srcRect t="4168"/>
          <a:stretch/>
        </p:blipFill>
        <p:spPr>
          <a:xfrm>
            <a:off x="1702202" y="3858440"/>
            <a:ext cx="1047968" cy="1027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5133650" y="3945150"/>
            <a:ext cx="4044300" cy="7017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4781350" y="3945150"/>
            <a:ext cx="704400" cy="7017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5133650" y="3945150"/>
            <a:ext cx="3990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BF9000"/>
                </a:solidFill>
              </a:rPr>
              <a:t>2024 Arizona Space Grant Symposium</a:t>
            </a:r>
            <a:endParaRPr sz="1600" b="1" i="1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BF9000"/>
                </a:solidFill>
              </a:rPr>
              <a:t>Tucson, AZ</a:t>
            </a:r>
            <a:endParaRPr sz="1600" b="1" i="1">
              <a:solidFill>
                <a:srgbClr val="BF9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241500" y="1362350"/>
            <a:ext cx="866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Cyclers are trajectories that in ideal conditions would allow a spacecraft to continually revisit two different planets, requiring just one significant burn.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This project aims to produce a MATLAB algorithm capable of optimizing and tailoring Earth-Mars cyclers to future interplanetary mission requirements. 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0" y="125876"/>
            <a:ext cx="4707900" cy="903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74" name="Google Shape;74;p14"/>
          <p:cNvSpPr/>
          <p:nvPr/>
        </p:nvSpPr>
        <p:spPr>
          <a:xfrm>
            <a:off x="4234800" y="125875"/>
            <a:ext cx="931800" cy="9030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0" y="300325"/>
            <a:ext cx="482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</a:rPr>
              <a:t>  Intro / Objective </a:t>
            </a:r>
            <a:endParaRPr sz="2400" b="1">
              <a:solidFill>
                <a:srgbClr val="BF9000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950" y="300325"/>
            <a:ext cx="2772652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 rot="-1428091">
            <a:off x="5034506" y="1850309"/>
            <a:ext cx="2298489" cy="2307356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 rot="-1437166">
            <a:off x="6091878" y="2917154"/>
            <a:ext cx="179564" cy="174758"/>
          </a:xfrm>
          <a:prstGeom prst="ellipse">
            <a:avLst/>
          </a:prstGeom>
          <a:solidFill>
            <a:srgbClr val="EEEEE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15"/>
          <p:cNvCxnSpPr/>
          <p:nvPr/>
        </p:nvCxnSpPr>
        <p:spPr>
          <a:xfrm flipH="1">
            <a:off x="6181955" y="2914951"/>
            <a:ext cx="900" cy="178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5"/>
          <p:cNvCxnSpPr/>
          <p:nvPr/>
        </p:nvCxnSpPr>
        <p:spPr>
          <a:xfrm>
            <a:off x="6093167" y="3008536"/>
            <a:ext cx="178500" cy="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5"/>
          <p:cNvCxnSpPr/>
          <p:nvPr/>
        </p:nvCxnSpPr>
        <p:spPr>
          <a:xfrm>
            <a:off x="6181870" y="3008562"/>
            <a:ext cx="612000" cy="50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6" name="Google Shape;86;p15"/>
          <p:cNvSpPr txBox="1"/>
          <p:nvPr/>
        </p:nvSpPr>
        <p:spPr>
          <a:xfrm>
            <a:off x="6151384" y="3122119"/>
            <a:ext cx="23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Δ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641801" y="3008535"/>
            <a:ext cx="23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Φ</a:t>
            </a:r>
            <a:endParaRPr sz="1600" b="1">
              <a:solidFill>
                <a:schemeClr val="dk1"/>
              </a:solidFill>
            </a:endParaRPr>
          </a:p>
        </p:txBody>
      </p:sp>
      <p:cxnSp>
        <p:nvCxnSpPr>
          <p:cNvPr id="88" name="Google Shape;88;p15"/>
          <p:cNvCxnSpPr/>
          <p:nvPr/>
        </p:nvCxnSpPr>
        <p:spPr>
          <a:xfrm>
            <a:off x="6184525" y="3013450"/>
            <a:ext cx="1519800" cy="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9" name="Google Shape;89;p15"/>
          <p:cNvSpPr txBox="1"/>
          <p:nvPr/>
        </p:nvSpPr>
        <p:spPr>
          <a:xfrm>
            <a:off x="7376800" y="3586275"/>
            <a:ext cx="1519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Trajectory Plane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90" name="Google Shape;90;p15"/>
          <p:cNvCxnSpPr/>
          <p:nvPr/>
        </p:nvCxnSpPr>
        <p:spPr>
          <a:xfrm rot="10800000">
            <a:off x="5020650" y="2057075"/>
            <a:ext cx="2322000" cy="1904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1" name="Google Shape;91;p15"/>
          <p:cNvSpPr/>
          <p:nvPr/>
        </p:nvSpPr>
        <p:spPr>
          <a:xfrm rot="913220">
            <a:off x="6103947" y="2715586"/>
            <a:ext cx="563361" cy="698453"/>
          </a:xfrm>
          <a:prstGeom prst="arc">
            <a:avLst>
              <a:gd name="adj1" fmla="val 20165658"/>
              <a:gd name="adj2" fmla="val 230166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7659600" y="2684400"/>
            <a:ext cx="1338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Reference Vector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4522075" y="1186025"/>
            <a:ext cx="349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3D Flyby Targeting Circle: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560" y="4265572"/>
            <a:ext cx="1636249" cy="7536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7441258" y="630975"/>
            <a:ext cx="34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090229" y="4395915"/>
            <a:ext cx="3498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where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97" name="Google Shape;97;p15"/>
          <p:cNvCxnSpPr>
            <a:endCxn id="81" idx="2"/>
          </p:cNvCxnSpPr>
          <p:nvPr/>
        </p:nvCxnSpPr>
        <p:spPr>
          <a:xfrm flipH="1">
            <a:off x="5132250" y="3011787"/>
            <a:ext cx="1048200" cy="456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8" name="Google Shape;98;p15"/>
          <p:cNvSpPr txBox="1"/>
          <p:nvPr/>
        </p:nvSpPr>
        <p:spPr>
          <a:xfrm>
            <a:off x="5162774" y="2838300"/>
            <a:ext cx="61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R</a:t>
            </a:r>
            <a:r>
              <a:rPr lang="en" sz="1600" b="1" baseline="-25000">
                <a:solidFill>
                  <a:schemeClr val="dk1"/>
                </a:solidFill>
              </a:rPr>
              <a:t>SOI</a:t>
            </a:r>
            <a:endParaRPr sz="1600" b="1" baseline="-25000">
              <a:solidFill>
                <a:schemeClr val="dk1"/>
              </a:solidFill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1974338" y="3384157"/>
            <a:ext cx="263400" cy="256800"/>
          </a:xfrm>
          <a:prstGeom prst="flowChartOr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" name="Google Shape;100;p15"/>
          <p:cNvCxnSpPr/>
          <p:nvPr/>
        </p:nvCxnSpPr>
        <p:spPr>
          <a:xfrm>
            <a:off x="2109351" y="3509264"/>
            <a:ext cx="1134600" cy="624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5"/>
          <p:cNvCxnSpPr/>
          <p:nvPr/>
        </p:nvCxnSpPr>
        <p:spPr>
          <a:xfrm rot="10800000">
            <a:off x="1292451" y="1955564"/>
            <a:ext cx="816900" cy="155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" name="Google Shape;102;p15"/>
          <p:cNvSpPr/>
          <p:nvPr/>
        </p:nvSpPr>
        <p:spPr>
          <a:xfrm>
            <a:off x="-711750" y="1930098"/>
            <a:ext cx="4065000" cy="3474000"/>
          </a:xfrm>
          <a:prstGeom prst="arc">
            <a:avLst>
              <a:gd name="adj1" fmla="val 16200000"/>
              <a:gd name="adj2" fmla="val 704322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075613" y="4178004"/>
            <a:ext cx="33600" cy="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840485" y="3262823"/>
            <a:ext cx="530700" cy="499500"/>
          </a:xfrm>
          <a:prstGeom prst="arc">
            <a:avLst>
              <a:gd name="adj1" fmla="val 14623607"/>
              <a:gd name="adj2" fmla="val 156898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stealth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1320250" y="4435975"/>
            <a:ext cx="193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where TOF = t</a:t>
            </a:r>
            <a:r>
              <a:rPr lang="en" sz="1600" baseline="-25000">
                <a:solidFill>
                  <a:schemeClr val="dk1"/>
                </a:solidFill>
              </a:rPr>
              <a:t>f </a:t>
            </a:r>
            <a:r>
              <a:rPr lang="en" sz="1600">
                <a:solidFill>
                  <a:schemeClr val="dk1"/>
                </a:solidFill>
              </a:rPr>
              <a:t>- t</a:t>
            </a:r>
            <a:r>
              <a:rPr lang="en" sz="1600" baseline="-25000">
                <a:solidFill>
                  <a:schemeClr val="dk1"/>
                </a:solidFill>
              </a:rPr>
              <a:t>0</a:t>
            </a:r>
            <a:endParaRPr sz="1600" baseline="-25000">
              <a:solidFill>
                <a:schemeClr val="dk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452042" y="3814531"/>
            <a:ext cx="42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r</a:t>
            </a:r>
            <a:r>
              <a:rPr lang="en" sz="1600" b="1" baseline="-25000">
                <a:solidFill>
                  <a:schemeClr val="dk1"/>
                </a:solidFill>
              </a:rPr>
              <a:t>1</a:t>
            </a:r>
            <a:endParaRPr sz="1600" b="1" baseline="-25000">
              <a:solidFill>
                <a:schemeClr val="dk1"/>
              </a:solidFill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292222" y="2606182"/>
            <a:ext cx="451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r</a:t>
            </a:r>
            <a:r>
              <a:rPr lang="en" sz="1600" b="1" baseline="-25000">
                <a:solidFill>
                  <a:schemeClr val="dk1"/>
                </a:solidFill>
              </a:rPr>
              <a:t>2</a:t>
            </a:r>
            <a:endParaRPr sz="1600" b="1" baseline="-25000">
              <a:solidFill>
                <a:schemeClr val="dk1"/>
              </a:solidFill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3225933" y="4093415"/>
            <a:ext cx="93300" cy="84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1226957" y="1871150"/>
            <a:ext cx="93300" cy="84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0" y="125876"/>
            <a:ext cx="4707900" cy="903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11" name="Google Shape;111;p15"/>
          <p:cNvSpPr/>
          <p:nvPr/>
        </p:nvSpPr>
        <p:spPr>
          <a:xfrm>
            <a:off x="4234800" y="125875"/>
            <a:ext cx="931800" cy="9030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0" y="300325"/>
            <a:ext cx="482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</a:rPr>
              <a:t>  Problem Parameterization</a:t>
            </a:r>
            <a:endParaRPr sz="2400" b="1">
              <a:solidFill>
                <a:srgbClr val="BF9000"/>
              </a:solidFill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32900" y="1188275"/>
            <a:ext cx="257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Lambert's Problem: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114" name="Google Shape;114;p15"/>
          <p:cNvSpPr/>
          <p:nvPr/>
        </p:nvSpPr>
        <p:spPr>
          <a:xfrm rot="-220262">
            <a:off x="6771273" y="3481141"/>
            <a:ext cx="135879" cy="135842"/>
          </a:xfrm>
          <a:prstGeom prst="flowChartSummingJunction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6426690" y="3417082"/>
            <a:ext cx="551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 </a:t>
            </a:r>
            <a:r>
              <a:rPr lang="en" sz="1600" b="1">
                <a:solidFill>
                  <a:schemeClr val="dk1"/>
                </a:solidFill>
              </a:rPr>
              <a:t>V</a:t>
            </a:r>
            <a:r>
              <a:rPr lang="en" sz="2400" b="1" baseline="-25000">
                <a:solidFill>
                  <a:schemeClr val="dk1"/>
                </a:solidFill>
              </a:rPr>
              <a:t>∞</a:t>
            </a:r>
            <a:endParaRPr sz="1600" b="1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	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4886475" y="2010250"/>
            <a:ext cx="228900" cy="8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2253297" y="3008532"/>
            <a:ext cx="451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Δθ</a:t>
            </a:r>
            <a:endParaRPr sz="1600" b="1" baseline="-250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3334972" y="4004882"/>
            <a:ext cx="451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t</a:t>
            </a:r>
            <a:r>
              <a:rPr lang="en" sz="1600" b="1" baseline="-25000">
                <a:solidFill>
                  <a:schemeClr val="dk1"/>
                </a:solidFill>
              </a:rPr>
              <a:t>0</a:t>
            </a:r>
            <a:endParaRPr sz="1600" b="1" baseline="-250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915672" y="1680882"/>
            <a:ext cx="451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t</a:t>
            </a:r>
            <a:r>
              <a:rPr lang="en" sz="1600" b="1" baseline="-25000">
                <a:solidFill>
                  <a:schemeClr val="dk1"/>
                </a:solidFill>
              </a:rPr>
              <a:t>f</a:t>
            </a:r>
            <a:endParaRPr sz="1600" b="1" baseline="-25000">
              <a:solidFill>
                <a:schemeClr val="dk1"/>
              </a:solidFill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2777000" y="2118925"/>
            <a:ext cx="71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TOF</a:t>
            </a:r>
            <a:endParaRPr sz="1600" b="1">
              <a:solidFill>
                <a:schemeClr val="dk1"/>
              </a:solidFill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950" y="300325"/>
            <a:ext cx="2772652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l="11582" r="7759" b="19296"/>
          <a:stretch/>
        </p:blipFill>
        <p:spPr>
          <a:xfrm>
            <a:off x="0" y="1447850"/>
            <a:ext cx="3930051" cy="35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l="10026" r="10018" b="12967"/>
          <a:stretch/>
        </p:blipFill>
        <p:spPr>
          <a:xfrm>
            <a:off x="4889100" y="1268275"/>
            <a:ext cx="3977674" cy="359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/>
          <p:nvPr/>
        </p:nvSpPr>
        <p:spPr>
          <a:xfrm>
            <a:off x="0" y="125876"/>
            <a:ext cx="4707900" cy="903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29" name="Google Shape;129;p16"/>
          <p:cNvSpPr/>
          <p:nvPr/>
        </p:nvSpPr>
        <p:spPr>
          <a:xfrm>
            <a:off x="4234800" y="125875"/>
            <a:ext cx="931800" cy="9030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0" y="300325"/>
            <a:ext cx="402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</a:rPr>
              <a:t>  3D Flybys</a:t>
            </a:r>
            <a:endParaRPr sz="2400" b="1">
              <a:solidFill>
                <a:srgbClr val="BF9000"/>
              </a:solidFill>
            </a:endParaRPr>
          </a:p>
        </p:txBody>
      </p:sp>
      <p:sp>
        <p:nvSpPr>
          <p:cNvPr id="131" name="Google Shape;131;p16"/>
          <p:cNvSpPr/>
          <p:nvPr/>
        </p:nvSpPr>
        <p:spPr>
          <a:xfrm rot="7727100">
            <a:off x="7645103" y="4019574"/>
            <a:ext cx="1136495" cy="1132419"/>
          </a:xfrm>
          <a:prstGeom prst="blockArc">
            <a:avLst>
              <a:gd name="adj1" fmla="val 10809127"/>
              <a:gd name="adj2" fmla="val 0"/>
              <a:gd name="adj3" fmla="val 25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4375300" y="1164725"/>
            <a:ext cx="47688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  Earth Flyby (Varied Orientation):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7918150" y="4316400"/>
            <a:ext cx="580200" cy="5442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613825" y="1495775"/>
            <a:ext cx="2508300" cy="22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0" y="1164725"/>
            <a:ext cx="41382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  Earth Flyby (Varied Perigee):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1950" y="300325"/>
            <a:ext cx="2772652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l="-1750" r="1750"/>
          <a:stretch/>
        </p:blipFill>
        <p:spPr>
          <a:xfrm>
            <a:off x="4389035" y="1581150"/>
            <a:ext cx="4526089" cy="33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150" y="1539078"/>
            <a:ext cx="4028876" cy="3436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0" y="125876"/>
            <a:ext cx="4707900" cy="903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44" name="Google Shape;144;p17"/>
          <p:cNvSpPr/>
          <p:nvPr/>
        </p:nvSpPr>
        <p:spPr>
          <a:xfrm>
            <a:off x="4234800" y="125875"/>
            <a:ext cx="931800" cy="9030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0" y="300325"/>
            <a:ext cx="482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</a:rPr>
              <a:t>  Particle Swarm Optimization</a:t>
            </a:r>
            <a:endParaRPr sz="2400" b="1">
              <a:solidFill>
                <a:srgbClr val="BF9000"/>
              </a:solidFill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4707900" y="1177650"/>
            <a:ext cx="44361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PSO: find X,Y for minimal Z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1489425" y="1539075"/>
            <a:ext cx="1923900" cy="1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0" y="1177650"/>
            <a:ext cx="41025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  Objective Function Z = X</a:t>
            </a:r>
            <a:r>
              <a:rPr lang="en" sz="2000" b="1" baseline="30000">
                <a:solidFill>
                  <a:schemeClr val="dk1"/>
                </a:solidFill>
              </a:rPr>
              <a:t>2</a:t>
            </a:r>
            <a:r>
              <a:rPr lang="en" sz="2000" b="1">
                <a:solidFill>
                  <a:schemeClr val="dk1"/>
                </a:solidFill>
              </a:rPr>
              <a:t> + Y</a:t>
            </a:r>
            <a:r>
              <a:rPr lang="en" sz="2000" b="1" baseline="30000">
                <a:solidFill>
                  <a:schemeClr val="dk1"/>
                </a:solidFill>
              </a:rPr>
              <a:t>2</a:t>
            </a:r>
            <a:endParaRPr sz="2000" b="1" baseline="30000">
              <a:solidFill>
                <a:schemeClr val="dk1"/>
              </a:solidFill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1594650" y="1539075"/>
            <a:ext cx="1923900" cy="1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5819625" y="1625475"/>
            <a:ext cx="1923900" cy="1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1950" y="300325"/>
            <a:ext cx="2772652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165250" y="1184950"/>
            <a:ext cx="6562800" cy="20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000" b="1" dirty="0">
                <a:solidFill>
                  <a:schemeClr val="dk1"/>
                </a:solidFill>
              </a:rPr>
              <a:t>Particle Elements: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00" dirty="0">
                <a:solidFill>
                  <a:schemeClr val="dk1"/>
                </a:solidFill>
              </a:rPr>
              <a:t>X = [ JD</a:t>
            </a:r>
            <a:r>
              <a:rPr lang="en" sz="1400" baseline="-25000" dirty="0">
                <a:solidFill>
                  <a:schemeClr val="dk1"/>
                </a:solidFill>
              </a:rPr>
              <a:t>launch</a:t>
            </a:r>
            <a:r>
              <a:rPr lang="en" sz="1400" dirty="0">
                <a:solidFill>
                  <a:schemeClr val="dk1"/>
                </a:solidFill>
              </a:rPr>
              <a:t>,  --,   -- ,    TOF</a:t>
            </a:r>
            <a:r>
              <a:rPr lang="en" sz="1400" baseline="-25000" dirty="0">
                <a:solidFill>
                  <a:schemeClr val="dk1"/>
                </a:solidFill>
              </a:rPr>
              <a:t>M1</a:t>
            </a:r>
            <a:r>
              <a:rPr lang="en" sz="1400" dirty="0">
                <a:solidFill>
                  <a:schemeClr val="dk1"/>
                </a:solidFill>
              </a:rPr>
              <a:t>, Δ</a:t>
            </a:r>
            <a:r>
              <a:rPr lang="en" sz="1400" baseline="-25000" dirty="0">
                <a:solidFill>
                  <a:schemeClr val="dk1"/>
                </a:solidFill>
              </a:rPr>
              <a:t>M1</a:t>
            </a:r>
            <a:r>
              <a:rPr lang="en" sz="1400" dirty="0">
                <a:solidFill>
                  <a:schemeClr val="dk1"/>
                </a:solidFill>
              </a:rPr>
              <a:t>, Φ</a:t>
            </a:r>
            <a:r>
              <a:rPr lang="en" sz="1400" baseline="-25000" dirty="0">
                <a:solidFill>
                  <a:schemeClr val="dk1"/>
                </a:solidFill>
              </a:rPr>
              <a:t>M1</a:t>
            </a:r>
            <a:r>
              <a:rPr lang="en" sz="1400" dirty="0">
                <a:solidFill>
                  <a:schemeClr val="dk1"/>
                </a:solidFill>
              </a:rPr>
              <a:t>, TOF</a:t>
            </a:r>
            <a:r>
              <a:rPr lang="en" sz="1400" baseline="-25000" dirty="0">
                <a:solidFill>
                  <a:schemeClr val="dk1"/>
                </a:solidFill>
              </a:rPr>
              <a:t>E1</a:t>
            </a:r>
            <a:r>
              <a:rPr lang="en" sz="1400" dirty="0">
                <a:solidFill>
                  <a:schemeClr val="dk1"/>
                </a:solidFill>
              </a:rPr>
              <a:t> </a:t>
            </a:r>
            <a:r>
              <a:rPr lang="en" sz="1400" baseline="-25000" dirty="0">
                <a:solidFill>
                  <a:schemeClr val="dk1"/>
                </a:solidFill>
              </a:rPr>
              <a:t>     </a:t>
            </a:r>
            <a:r>
              <a:rPr lang="en" sz="1400" dirty="0">
                <a:solidFill>
                  <a:schemeClr val="dk1"/>
                </a:solidFill>
              </a:rPr>
              <a:t>… (Free Return: 5D)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00" dirty="0">
                <a:solidFill>
                  <a:schemeClr val="dk1"/>
                </a:solidFill>
              </a:rPr>
              <a:t>                       Δ</a:t>
            </a:r>
            <a:r>
              <a:rPr lang="en" sz="1400" baseline="-25000" dirty="0">
                <a:solidFill>
                  <a:schemeClr val="dk1"/>
                </a:solidFill>
              </a:rPr>
              <a:t>E1</a:t>
            </a:r>
            <a:r>
              <a:rPr lang="en" sz="1400" dirty="0">
                <a:solidFill>
                  <a:schemeClr val="dk1"/>
                </a:solidFill>
              </a:rPr>
              <a:t>, Φ</a:t>
            </a:r>
            <a:r>
              <a:rPr lang="en" sz="1400" baseline="-25000" dirty="0">
                <a:solidFill>
                  <a:schemeClr val="dk1"/>
                </a:solidFill>
              </a:rPr>
              <a:t>E1</a:t>
            </a:r>
            <a:r>
              <a:rPr lang="en" sz="1400" dirty="0">
                <a:solidFill>
                  <a:schemeClr val="dk1"/>
                </a:solidFill>
              </a:rPr>
              <a:t>, TOF</a:t>
            </a:r>
            <a:r>
              <a:rPr lang="en" sz="1400" baseline="-25000" dirty="0">
                <a:solidFill>
                  <a:schemeClr val="dk1"/>
                </a:solidFill>
              </a:rPr>
              <a:t>M2</a:t>
            </a:r>
            <a:r>
              <a:rPr lang="en" sz="1400" dirty="0">
                <a:solidFill>
                  <a:schemeClr val="dk1"/>
                </a:solidFill>
              </a:rPr>
              <a:t>, Δ</a:t>
            </a:r>
            <a:r>
              <a:rPr lang="en" sz="1400" baseline="-25000" dirty="0">
                <a:solidFill>
                  <a:schemeClr val="dk1"/>
                </a:solidFill>
              </a:rPr>
              <a:t>M2</a:t>
            </a:r>
            <a:r>
              <a:rPr lang="en" sz="1400" dirty="0">
                <a:solidFill>
                  <a:schemeClr val="dk1"/>
                </a:solidFill>
              </a:rPr>
              <a:t>, Φ</a:t>
            </a:r>
            <a:r>
              <a:rPr lang="en" sz="1400" baseline="-25000" dirty="0">
                <a:solidFill>
                  <a:schemeClr val="dk1"/>
                </a:solidFill>
              </a:rPr>
              <a:t>M2</a:t>
            </a:r>
            <a:r>
              <a:rPr lang="en" sz="1400" dirty="0">
                <a:solidFill>
                  <a:schemeClr val="dk1"/>
                </a:solidFill>
              </a:rPr>
              <a:t>, TOF</a:t>
            </a:r>
            <a:r>
              <a:rPr lang="en" sz="1400" baseline="-25000" dirty="0">
                <a:solidFill>
                  <a:schemeClr val="dk1"/>
                </a:solidFill>
              </a:rPr>
              <a:t>E2</a:t>
            </a:r>
            <a:r>
              <a:rPr lang="en" sz="1400" dirty="0">
                <a:solidFill>
                  <a:schemeClr val="dk1"/>
                </a:solidFill>
              </a:rPr>
              <a:t>    … (2 Round Trips: 11D)</a:t>
            </a:r>
            <a:endParaRPr sz="1400" baseline="-25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00" dirty="0">
                <a:solidFill>
                  <a:schemeClr val="dk1"/>
                </a:solidFill>
              </a:rPr>
              <a:t>                       Δ</a:t>
            </a:r>
            <a:r>
              <a:rPr lang="en" sz="1400" baseline="-25000" dirty="0">
                <a:solidFill>
                  <a:schemeClr val="dk1"/>
                </a:solidFill>
              </a:rPr>
              <a:t>E2</a:t>
            </a:r>
            <a:r>
              <a:rPr lang="en" sz="1400" dirty="0">
                <a:solidFill>
                  <a:schemeClr val="dk1"/>
                </a:solidFill>
              </a:rPr>
              <a:t>, Φ</a:t>
            </a:r>
            <a:r>
              <a:rPr lang="en" sz="1400" baseline="-25000" dirty="0">
                <a:solidFill>
                  <a:schemeClr val="dk1"/>
                </a:solidFill>
              </a:rPr>
              <a:t>E2</a:t>
            </a:r>
            <a:r>
              <a:rPr lang="en" sz="1400" dirty="0">
                <a:solidFill>
                  <a:schemeClr val="dk1"/>
                </a:solidFill>
              </a:rPr>
              <a:t>, TOF</a:t>
            </a:r>
            <a:r>
              <a:rPr lang="en" sz="1400" baseline="-25000" dirty="0">
                <a:solidFill>
                  <a:schemeClr val="dk1"/>
                </a:solidFill>
              </a:rPr>
              <a:t>M3</a:t>
            </a:r>
            <a:r>
              <a:rPr lang="en" sz="1400" dirty="0">
                <a:solidFill>
                  <a:schemeClr val="dk1"/>
                </a:solidFill>
              </a:rPr>
              <a:t>, Δ</a:t>
            </a:r>
            <a:r>
              <a:rPr lang="en" sz="1400" baseline="-25000" dirty="0">
                <a:solidFill>
                  <a:schemeClr val="dk1"/>
                </a:solidFill>
              </a:rPr>
              <a:t>M3</a:t>
            </a:r>
            <a:r>
              <a:rPr lang="en" sz="1400" dirty="0">
                <a:solidFill>
                  <a:schemeClr val="dk1"/>
                </a:solidFill>
              </a:rPr>
              <a:t>, Φ</a:t>
            </a:r>
            <a:r>
              <a:rPr lang="en" sz="1400" baseline="-25000" dirty="0">
                <a:solidFill>
                  <a:schemeClr val="dk1"/>
                </a:solidFill>
              </a:rPr>
              <a:t>M3</a:t>
            </a:r>
            <a:r>
              <a:rPr lang="en" sz="1400" dirty="0">
                <a:solidFill>
                  <a:schemeClr val="dk1"/>
                </a:solidFill>
              </a:rPr>
              <a:t>, TOF</a:t>
            </a:r>
            <a:r>
              <a:rPr lang="en" sz="1400" baseline="-25000" dirty="0">
                <a:solidFill>
                  <a:schemeClr val="dk1"/>
                </a:solidFill>
              </a:rPr>
              <a:t>E3</a:t>
            </a:r>
            <a:r>
              <a:rPr lang="en" sz="1400" dirty="0">
                <a:solidFill>
                  <a:schemeClr val="dk1"/>
                </a:solidFill>
              </a:rPr>
              <a:t>  ] … (3 Round Trips: 17D)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00" dirty="0">
                <a:solidFill>
                  <a:schemeClr val="dk1"/>
                </a:solidFill>
              </a:rPr>
              <a:t>                       … (n Round Trips: 5+6n D)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65250" y="3062225"/>
            <a:ext cx="54759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</a:rPr>
              <a:t>Objective Function</a:t>
            </a:r>
            <a:r>
              <a:rPr lang="en" sz="2000" dirty="0">
                <a:solidFill>
                  <a:schemeClr val="dk1"/>
                </a:solidFill>
              </a:rPr>
              <a:t>: 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Z = ΔV</a:t>
            </a:r>
            <a:r>
              <a:rPr lang="en" sz="1600" baseline="-25000" dirty="0">
                <a:solidFill>
                  <a:schemeClr val="dk1"/>
                </a:solidFill>
              </a:rPr>
              <a:t>i</a:t>
            </a:r>
            <a:r>
              <a:rPr lang="en" sz="1600" dirty="0">
                <a:solidFill>
                  <a:schemeClr val="dk1"/>
                </a:solidFill>
              </a:rPr>
              <a:t> + ΔV</a:t>
            </a:r>
            <a:r>
              <a:rPr lang="en" sz="1600" baseline="-25000" dirty="0">
                <a:solidFill>
                  <a:schemeClr val="dk1"/>
                </a:solidFill>
              </a:rPr>
              <a:t>m</a:t>
            </a:r>
            <a:r>
              <a:rPr lang="en" sz="1600" dirty="0">
                <a:solidFill>
                  <a:schemeClr val="dk1"/>
                </a:solidFill>
              </a:rPr>
              <a:t>(2 x n)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(Initial and Continual Maintenance Burns)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ΔV’s Evaluated through Lambert's Problem And Planetary Positions/Velocity Provided by NASA JPL Horizons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	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6924400" y="1683338"/>
            <a:ext cx="533100" cy="525900"/>
          </a:xfrm>
          <a:prstGeom prst="flowChartOr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 rot="4079723">
            <a:off x="6104215" y="-2230196"/>
            <a:ext cx="3612670" cy="5618246"/>
          </a:xfrm>
          <a:prstGeom prst="arc">
            <a:avLst>
              <a:gd name="adj1" fmla="val 20524224"/>
              <a:gd name="adj2" fmla="val 2539182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6585100" y="1340438"/>
            <a:ext cx="1211700" cy="12117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6924388" y="3578138"/>
            <a:ext cx="533100" cy="525900"/>
          </a:xfrm>
          <a:prstGeom prst="flowChartOr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 rot="6977204">
            <a:off x="5427701" y="997868"/>
            <a:ext cx="3038181" cy="3669695"/>
          </a:xfrm>
          <a:prstGeom prst="arc">
            <a:avLst>
              <a:gd name="adj1" fmla="val 19552621"/>
              <a:gd name="adj2" fmla="val 149104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18"/>
          <p:cNvCxnSpPr/>
          <p:nvPr/>
        </p:nvCxnSpPr>
        <p:spPr>
          <a:xfrm>
            <a:off x="7223088" y="4414488"/>
            <a:ext cx="134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Google Shape;164;p18"/>
          <p:cNvSpPr/>
          <p:nvPr/>
        </p:nvSpPr>
        <p:spPr>
          <a:xfrm>
            <a:off x="7146838" y="4376238"/>
            <a:ext cx="88200" cy="76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146850" y="2512838"/>
            <a:ext cx="88200" cy="76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924400" y="1683338"/>
            <a:ext cx="533100" cy="525900"/>
          </a:xfrm>
          <a:prstGeom prst="flowChartOr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7" name="Google Shape;167;p18"/>
          <p:cNvCxnSpPr/>
          <p:nvPr/>
        </p:nvCxnSpPr>
        <p:spPr>
          <a:xfrm>
            <a:off x="6991975" y="2518588"/>
            <a:ext cx="208200" cy="36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p18"/>
          <p:cNvSpPr txBox="1"/>
          <p:nvPr/>
        </p:nvSpPr>
        <p:spPr>
          <a:xfrm>
            <a:off x="6924400" y="2331338"/>
            <a:ext cx="574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 </a:t>
            </a:r>
            <a:r>
              <a:rPr lang="en" sz="1800" b="1">
                <a:solidFill>
                  <a:schemeClr val="dk1"/>
                </a:solidFill>
              </a:rPr>
              <a:t>ΔV</a:t>
            </a:r>
            <a:r>
              <a:rPr lang="en" sz="1700" b="1" baseline="-25000">
                <a:solidFill>
                  <a:schemeClr val="dk1"/>
                </a:solidFill>
              </a:rPr>
              <a:t>i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	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6848378" y="4452750"/>
            <a:ext cx="187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 </a:t>
            </a:r>
            <a:r>
              <a:rPr lang="en" sz="1800" b="1">
                <a:solidFill>
                  <a:schemeClr val="dk1"/>
                </a:solidFill>
              </a:rPr>
              <a:t>ΔV</a:t>
            </a:r>
            <a:r>
              <a:rPr lang="en" sz="1800" b="1" baseline="-25000">
                <a:solidFill>
                  <a:schemeClr val="dk1"/>
                </a:solidFill>
              </a:rPr>
              <a:t>m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	</a:t>
            </a:r>
            <a:endParaRPr sz="1500" b="1">
              <a:solidFill>
                <a:schemeClr val="dk1"/>
              </a:solidFill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0" y="125876"/>
            <a:ext cx="4707900" cy="903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71" name="Google Shape;171;p18"/>
          <p:cNvSpPr/>
          <p:nvPr/>
        </p:nvSpPr>
        <p:spPr>
          <a:xfrm>
            <a:off x="4234800" y="125875"/>
            <a:ext cx="931800" cy="9030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0" y="300325"/>
            <a:ext cx="402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</a:rPr>
              <a:t>  PSO Applied to Cyclers</a:t>
            </a:r>
            <a:endParaRPr sz="2400" b="1">
              <a:solidFill>
                <a:srgbClr val="BF9000"/>
              </a:solidFill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5922475" y="3062213"/>
            <a:ext cx="5742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 </a:t>
            </a:r>
            <a:r>
              <a:rPr lang="en" sz="1800" b="1">
                <a:solidFill>
                  <a:schemeClr val="dk1"/>
                </a:solidFill>
              </a:rPr>
              <a:t>V</a:t>
            </a:r>
            <a:r>
              <a:rPr lang="en" sz="3000" b="1" baseline="-25000">
                <a:solidFill>
                  <a:schemeClr val="dk1"/>
                </a:solidFill>
              </a:rPr>
              <a:t>∞</a:t>
            </a:r>
            <a:r>
              <a:rPr lang="en" sz="2000" b="1" baseline="30000">
                <a:solidFill>
                  <a:schemeClr val="dk1"/>
                </a:solidFill>
              </a:rPr>
              <a:t>-</a:t>
            </a:r>
            <a:endParaRPr sz="2000" b="1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	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8231888" y="3700475"/>
            <a:ext cx="839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 </a:t>
            </a:r>
            <a:r>
              <a:rPr lang="en" sz="1800" b="1">
                <a:solidFill>
                  <a:schemeClr val="dk1"/>
                </a:solidFill>
              </a:rPr>
              <a:t>V</a:t>
            </a:r>
            <a:r>
              <a:rPr lang="en" sz="3000" b="1" baseline="-25000">
                <a:solidFill>
                  <a:schemeClr val="dk1"/>
                </a:solidFill>
              </a:rPr>
              <a:t>∞</a:t>
            </a:r>
            <a:r>
              <a:rPr lang="en" sz="2000" b="1" baseline="30000">
                <a:solidFill>
                  <a:schemeClr val="dk1"/>
                </a:solidFill>
              </a:rPr>
              <a:t>+</a:t>
            </a:r>
            <a:endParaRPr sz="1000" b="1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	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8231900" y="1427325"/>
            <a:ext cx="839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 </a:t>
            </a:r>
            <a:r>
              <a:rPr lang="en" sz="1800" b="1">
                <a:solidFill>
                  <a:schemeClr val="dk1"/>
                </a:solidFill>
              </a:rPr>
              <a:t>V</a:t>
            </a:r>
            <a:r>
              <a:rPr lang="en" sz="3000" b="1" baseline="-25000">
                <a:solidFill>
                  <a:schemeClr val="dk1"/>
                </a:solidFill>
              </a:rPr>
              <a:t>∞</a:t>
            </a:r>
            <a:r>
              <a:rPr lang="en" sz="2000" b="1" baseline="30000">
                <a:solidFill>
                  <a:schemeClr val="dk1"/>
                </a:solidFill>
              </a:rPr>
              <a:t>+</a:t>
            </a:r>
            <a:endParaRPr sz="1000" b="1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	</a:t>
            </a:r>
            <a:endParaRPr sz="1700" b="1">
              <a:solidFill>
                <a:schemeClr val="dk1"/>
              </a:solidFill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950" y="300325"/>
            <a:ext cx="2772652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subTitle" idx="1"/>
          </p:nvPr>
        </p:nvSpPr>
        <p:spPr>
          <a:xfrm>
            <a:off x="311700" y="27388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 r="4598"/>
          <a:stretch/>
        </p:blipFill>
        <p:spPr>
          <a:xfrm>
            <a:off x="4180612" y="1103525"/>
            <a:ext cx="4895037" cy="3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4">
            <a:alphaModFix/>
          </a:blip>
          <a:srcRect t="3070" r="3521" b="3304"/>
          <a:stretch/>
        </p:blipFill>
        <p:spPr>
          <a:xfrm>
            <a:off x="-12" y="1230837"/>
            <a:ext cx="4518825" cy="35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>
            <a:off x="0" y="125876"/>
            <a:ext cx="4707900" cy="903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85" name="Google Shape;185;p19"/>
          <p:cNvSpPr/>
          <p:nvPr/>
        </p:nvSpPr>
        <p:spPr>
          <a:xfrm>
            <a:off x="4234800" y="125875"/>
            <a:ext cx="931800" cy="9030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0" y="300325"/>
            <a:ext cx="568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</a:rPr>
              <a:t>  Earth-Mars Cycler (Inbound)</a:t>
            </a:r>
            <a:endParaRPr sz="2400" b="1">
              <a:solidFill>
                <a:srgbClr val="BF9000"/>
              </a:solidFill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1128000" y="1277975"/>
            <a:ext cx="2451900" cy="22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5606725" y="1170475"/>
            <a:ext cx="2451900" cy="22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1950" y="300325"/>
            <a:ext cx="2772652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/>
          <p:nvPr/>
        </p:nvSpPr>
        <p:spPr>
          <a:xfrm>
            <a:off x="0" y="125876"/>
            <a:ext cx="4707900" cy="903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95" name="Google Shape;195;p20"/>
          <p:cNvSpPr/>
          <p:nvPr/>
        </p:nvSpPr>
        <p:spPr>
          <a:xfrm>
            <a:off x="4234800" y="125875"/>
            <a:ext cx="931800" cy="9030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0" y="300325"/>
            <a:ext cx="568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</a:rPr>
              <a:t>  Results and Interpretations</a:t>
            </a:r>
            <a:endParaRPr sz="2400" b="1">
              <a:solidFill>
                <a:srgbClr val="BF9000"/>
              </a:solidFill>
            </a:endParaRPr>
          </a:p>
        </p:txBody>
      </p:sp>
      <p:graphicFrame>
        <p:nvGraphicFramePr>
          <p:cNvPr id="197" name="Google Shape;197;p20"/>
          <p:cNvGraphicFramePr/>
          <p:nvPr>
            <p:extLst>
              <p:ext uri="{D42A27DB-BD31-4B8C-83A1-F6EECF244321}">
                <p14:modId xmlns:p14="http://schemas.microsoft.com/office/powerpoint/2010/main" val="2054072814"/>
              </p:ext>
            </p:extLst>
          </p:nvPr>
        </p:nvGraphicFramePr>
        <p:xfrm>
          <a:off x="2009800" y="1138299"/>
          <a:ext cx="5381800" cy="3879325"/>
        </p:xfrm>
        <a:graphic>
          <a:graphicData uri="http://schemas.openxmlformats.org/drawingml/2006/table">
            <a:tbl>
              <a:tblPr>
                <a:noFill/>
                <a:tableStyleId>{DC8E4680-93B2-44CA-8E16-EE417E626C81}</a:tableStyleId>
              </a:tblPr>
              <a:tblGrid>
                <a:gridCol w="26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Launch Date</a:t>
                      </a:r>
                      <a:endParaRPr sz="1600" b="1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Inbound: 16-Feb-2033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Outbound: 17-Dec-2033</a:t>
                      </a:r>
                      <a:endParaRPr sz="1600"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Avg. TOF </a:t>
                      </a:r>
                      <a:endParaRPr sz="16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(Inbound Transfer)</a:t>
                      </a:r>
                      <a:endParaRPr sz="16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139 days</a:t>
                      </a:r>
                      <a:endParaRPr sz="1600"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Avg. TOF </a:t>
                      </a:r>
                      <a:endParaRPr sz="16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(Outbound Transfer)</a:t>
                      </a:r>
                      <a:endParaRPr sz="16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636 days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Avg. TOF </a:t>
                      </a:r>
                      <a:endParaRPr sz="16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(Per Round Trip)</a:t>
                      </a:r>
                      <a:endParaRPr sz="1600" b="1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775 days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Initial ΔV</a:t>
                      </a:r>
                      <a:endParaRPr sz="1600" b="1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5.12 km/s</a:t>
                      </a: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Avg. Maintenance ΔV</a:t>
                      </a:r>
                      <a:endParaRPr sz="16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(Per Round Trip)</a:t>
                      </a:r>
                      <a:endParaRPr sz="1600" b="1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0.23 km/s </a:t>
                      </a:r>
                      <a:endParaRPr sz="1600"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8" name="Google Shape;1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950" y="300325"/>
            <a:ext cx="2772652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356</Words>
  <Application>Microsoft Office PowerPoint</Application>
  <PresentationFormat>On-screen Show (16:9)</PresentationFormat>
  <Paragraphs>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A. Coe</dc:creator>
  <cp:lastModifiedBy>Michelle A. Coe</cp:lastModifiedBy>
  <cp:revision>2</cp:revision>
  <dcterms:modified xsi:type="dcterms:W3CDTF">2024-04-09T21:29:23Z</dcterms:modified>
</cp:coreProperties>
</file>